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changesInfos/changesInfo1.xml" ContentType="application/vnd.ms-powerpoint.changesinfo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84" r:id="rId1"/>
  </p:sldMasterIdLst>
  <p:sldIdLst>
    <p:sldId id="256" r:id="rId2"/>
    <p:sldId id="257" r:id="rId3"/>
    <p:sldId id="262" r:id="rId4"/>
    <p:sldId id="261" r:id="rId5"/>
    <p:sldId id="258" r:id="rId6"/>
    <p:sldId id="265" r:id="rId7"/>
    <p:sldId id="260" r:id="rId8"/>
    <p:sldId id="264" r:id="rId9"/>
  </p:sldIdLst>
  <p:sldSz cx="12192000" cy="6858000"/>
  <p:notesSz cx="6858000" cy="9144000"/>
  <p:embeddedFontLst>
    <p:embeddedFont>
      <p:font typeface="Calibri" pitchFamily="34" charset="0"/>
      <p:regular r:id="rId10"/>
      <p:bold r:id="rId11"/>
      <p:italic r:id="rId12"/>
      <p:boldItalic r:id="rId13"/>
    </p:embeddedFont>
    <p:embeddedFont>
      <p:font typeface="Estrangelo Edessa" charset="0"/>
      <p:regular r:id="rId14"/>
    </p:embeddedFont>
    <p:embeddedFont>
      <p:font typeface="Calibri Light" pitchFamily="34" charset="0"/>
      <p:regular r:id="rId15"/>
      <p: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1893"/>
    <a:srgbClr val="EA6B14"/>
    <a:srgbClr val="9A0000"/>
    <a:srgbClr val="99FF6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B4E369-9002-9901-FE18-FD8285367BD4}" v="4" dt="2019-11-01T09:43:33.114"/>
    <p1510:client id="{40655F6E-F975-49F0-A724-F2A0FD75CFF7}" v="1077" dt="2019-11-01T05:56:32.8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>
        <p:scale>
          <a:sx n="50" d="100"/>
          <a:sy n="50" d="100"/>
        </p:scale>
        <p:origin x="-1296" y="-5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8" Type="http://schemas.microsoft.com/office/2015/10/relationships/revisionInfo" Target="revisionInfo.xml"/><Relationship Id="rId10" Type="http://schemas.openxmlformats.org/officeDocument/2006/relationships/font" Target="fonts/font1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BRIEL DA SILVA CALASANS" userId="S::gabriel.calasans@etec.sp.gov.br::9ec04578-4a78-45e9-87e5-adc66b29dd0e" providerId="AD" clId="Web-{1AB4E369-9002-9901-FE18-FD8285367BD4}"/>
    <pc:docChg chg="modSld">
      <pc:chgData name="GABRIEL DA SILVA CALASANS" userId="S::gabriel.calasans@etec.sp.gov.br::9ec04578-4a78-45e9-87e5-adc66b29dd0e" providerId="AD" clId="Web-{1AB4E369-9002-9901-FE18-FD8285367BD4}" dt="2019-11-01T09:43:29.223" v="2" actId="20577"/>
      <pc:docMkLst>
        <pc:docMk/>
      </pc:docMkLst>
      <pc:sldChg chg="modSp">
        <pc:chgData name="GABRIEL DA SILVA CALASANS" userId="S::gabriel.calasans@etec.sp.gov.br::9ec04578-4a78-45e9-87e5-adc66b29dd0e" providerId="AD" clId="Web-{1AB4E369-9002-9901-FE18-FD8285367BD4}" dt="2019-11-01T09:43:28.145" v="0" actId="20577"/>
        <pc:sldMkLst>
          <pc:docMk/>
          <pc:sldMk cId="3622472802" sldId="260"/>
        </pc:sldMkLst>
        <pc:spChg chg="mod">
          <ac:chgData name="GABRIEL DA SILVA CALASANS" userId="S::gabriel.calasans@etec.sp.gov.br::9ec04578-4a78-45e9-87e5-adc66b29dd0e" providerId="AD" clId="Web-{1AB4E369-9002-9901-FE18-FD8285367BD4}" dt="2019-11-01T09:43:28.145" v="0" actId="20577"/>
          <ac:spMkLst>
            <pc:docMk/>
            <pc:sldMk cId="3622472802" sldId="260"/>
            <ac:spMk id="30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94002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60007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2817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16173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4031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2025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4862073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43433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83956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3984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32685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pPr/>
              <a:t>11/21/2019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51869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undoeducacao.bol.uol.com.br/quimica/gas-neonio.htm" TargetMode="External"/><Relationship Id="rId2" Type="http://schemas.openxmlformats.org/officeDocument/2006/relationships/hyperlink" Target="https://www.infoescola.com/elementos-quimicos/neon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hyperlink" Target="http://www.quimlab.com.br/guiadoselementos/neonio.ht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jv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12580" y="3216651"/>
            <a:ext cx="8329448" cy="2673406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-268946" y="-143432"/>
            <a:ext cx="13576193" cy="8328207"/>
            <a:chOff x="-254042" y="-143432"/>
            <a:chExt cx="14516875" cy="8328207"/>
          </a:xfrm>
        </p:grpSpPr>
        <p:sp>
          <p:nvSpPr>
            <p:cNvPr id="18" name="Triângulo retângulo 17"/>
            <p:cNvSpPr/>
            <p:nvPr/>
          </p:nvSpPr>
          <p:spPr>
            <a:xfrm rot="10800000">
              <a:off x="10793482" y="-143432"/>
              <a:ext cx="2420471" cy="6858000"/>
            </a:xfrm>
            <a:prstGeom prst="rtTriangle">
              <a:avLst/>
            </a:prstGeom>
            <a:solidFill>
              <a:srgbClr val="7030A0"/>
            </a:solidFill>
            <a:ln>
              <a:noFill/>
            </a:ln>
            <a:effectLst>
              <a:outerShdw blurRad="304800" dist="25400" dir="12600000" sx="103000" sy="103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Triângulo retângulo 18"/>
            <p:cNvSpPr/>
            <p:nvPr/>
          </p:nvSpPr>
          <p:spPr>
            <a:xfrm rot="1628344">
              <a:off x="11842362" y="1326775"/>
              <a:ext cx="2420471" cy="6858000"/>
            </a:xfrm>
            <a:prstGeom prst="rtTriangle">
              <a:avLst/>
            </a:prstGeom>
            <a:solidFill>
              <a:srgbClr val="FF0000">
                <a:alpha val="81000"/>
              </a:srgbClr>
            </a:solidFill>
            <a:ln>
              <a:noFill/>
            </a:ln>
            <a:effectLst>
              <a:outerShdw blurRad="520700" dist="12700" dir="5400000" algn="ctr" rotWithShape="0">
                <a:schemeClr val="tx1">
                  <a:alpha val="8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Triângulo retângulo 20"/>
            <p:cNvSpPr/>
            <p:nvPr/>
          </p:nvSpPr>
          <p:spPr>
            <a:xfrm rot="20761298">
              <a:off x="-254042" y="4249277"/>
              <a:ext cx="1721224" cy="3424517"/>
            </a:xfrm>
            <a:prstGeom prst="rtTriangle">
              <a:avLst/>
            </a:prstGeom>
            <a:solidFill>
              <a:srgbClr val="7030A0">
                <a:alpha val="91000"/>
              </a:srgbClr>
            </a:solidFill>
            <a:ln>
              <a:noFill/>
            </a:ln>
            <a:effectLst>
              <a:outerShdw blurRad="2159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Triângulo retângulo 21"/>
          <p:cNvSpPr/>
          <p:nvPr/>
        </p:nvSpPr>
        <p:spPr>
          <a:xfrm rot="4922488">
            <a:off x="604924" y="-1102653"/>
            <a:ext cx="1609690" cy="3424517"/>
          </a:xfrm>
          <a:prstGeom prst="rtTriangle">
            <a:avLst/>
          </a:prstGeom>
          <a:solidFill>
            <a:srgbClr val="FF0000">
              <a:alpha val="91000"/>
            </a:srgbClr>
          </a:solidFill>
          <a:ln>
            <a:noFill/>
          </a:ln>
          <a:effectLst>
            <a:outerShdw blurRad="2159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neon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763" y="1308538"/>
            <a:ext cx="8723928" cy="280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 descr="intr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-255084"/>
            <a:ext cx="7353300" cy="23601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7927FA1-736B-4337-82DD-53F034EEDC9C}"/>
              </a:ext>
            </a:extLst>
          </p:cNvPr>
          <p:cNvSpPr txBox="1"/>
          <p:nvPr/>
        </p:nvSpPr>
        <p:spPr>
          <a:xfrm>
            <a:off x="741871" y="2181764"/>
            <a:ext cx="1046401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Descoberto em 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1898 </a:t>
            </a:r>
            <a:r>
              <a:rPr lang="pt-BR" sz="28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por </a:t>
            </a:r>
            <a:r>
              <a:rPr lang="en-US" sz="2800" dirty="0" smtClean="0">
                <a:solidFill>
                  <a:schemeClr val="bg1"/>
                </a:solidFill>
              </a:rPr>
              <a:t>Sir William Ramsay e Morris W. Travers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;</a:t>
            </a:r>
            <a:endParaRPr lang="en-US" sz="2800" dirty="0">
              <a:solidFill>
                <a:schemeClr val="bg1"/>
              </a:solidFill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  <p:grpSp>
        <p:nvGrpSpPr>
          <p:cNvPr id="471" name="Grupo 470"/>
          <p:cNvGrpSpPr/>
          <p:nvPr/>
        </p:nvGrpSpPr>
        <p:grpSpPr>
          <a:xfrm>
            <a:off x="-484094" y="-143432"/>
            <a:ext cx="14746927" cy="8328207"/>
            <a:chOff x="-484094" y="-143432"/>
            <a:chExt cx="14746927" cy="8328207"/>
          </a:xfrm>
        </p:grpSpPr>
        <p:sp>
          <p:nvSpPr>
            <p:cNvPr id="461" name="Triângulo retângulo 460"/>
            <p:cNvSpPr/>
            <p:nvPr/>
          </p:nvSpPr>
          <p:spPr>
            <a:xfrm rot="10800000">
              <a:off x="10793482" y="-143432"/>
              <a:ext cx="2420471" cy="6858000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>
              <a:outerShdw blurRad="304800" dist="25400" dir="12600000" sx="103000" sy="103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2" name="Triângulo retângulo 461"/>
            <p:cNvSpPr/>
            <p:nvPr/>
          </p:nvSpPr>
          <p:spPr>
            <a:xfrm rot="1628344">
              <a:off x="11842362" y="1326775"/>
              <a:ext cx="2420471" cy="6858000"/>
            </a:xfrm>
            <a:prstGeom prst="rtTriangle">
              <a:avLst/>
            </a:prstGeom>
            <a:solidFill>
              <a:srgbClr val="7030A0">
                <a:alpha val="81000"/>
              </a:srgbClr>
            </a:solidFill>
            <a:ln>
              <a:noFill/>
            </a:ln>
            <a:effectLst>
              <a:outerShdw blurRad="520700" dist="12700" dir="5400000" algn="ctr" rotWithShape="0">
                <a:schemeClr val="tx1">
                  <a:alpha val="8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7" name="Triângulo retângulo 466"/>
            <p:cNvSpPr/>
            <p:nvPr/>
          </p:nvSpPr>
          <p:spPr>
            <a:xfrm rot="20761298">
              <a:off x="-484094" y="4518212"/>
              <a:ext cx="1721224" cy="3424517"/>
            </a:xfrm>
            <a:prstGeom prst="rtTriangle">
              <a:avLst/>
            </a:prstGeom>
            <a:solidFill>
              <a:srgbClr val="FF0000">
                <a:alpha val="90980"/>
              </a:srgbClr>
            </a:solidFill>
            <a:ln>
              <a:noFill/>
            </a:ln>
            <a:effectLst>
              <a:outerShdw blurRad="2159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68" name="Seta para a direita 467"/>
          <p:cNvSpPr/>
          <p:nvPr/>
        </p:nvSpPr>
        <p:spPr>
          <a:xfrm>
            <a:off x="528918" y="2320258"/>
            <a:ext cx="233083" cy="179294"/>
          </a:xfrm>
          <a:prstGeom prst="rightArrow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bg1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127000" dist="50800" dir="1560000" algn="ctr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9" name="Seta para a direita 468"/>
          <p:cNvSpPr/>
          <p:nvPr/>
        </p:nvSpPr>
        <p:spPr>
          <a:xfrm>
            <a:off x="518246" y="2769775"/>
            <a:ext cx="233083" cy="179294"/>
          </a:xfrm>
          <a:prstGeom prst="rightArrow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bg1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127000" dist="50800" dir="1560000" algn="ctr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0" name="Seta para a direita 469"/>
          <p:cNvSpPr/>
          <p:nvPr/>
        </p:nvSpPr>
        <p:spPr>
          <a:xfrm>
            <a:off x="528917" y="3197945"/>
            <a:ext cx="233083" cy="179294"/>
          </a:xfrm>
          <a:prstGeom prst="rightArrow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bg1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127000" dist="50800" dir="1560000" algn="ctr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5" name="CaixaDeTexto 484"/>
          <p:cNvSpPr txBox="1"/>
          <p:nvPr/>
        </p:nvSpPr>
        <p:spPr>
          <a:xfrm>
            <a:off x="770966" y="2579595"/>
            <a:ext cx="668324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/>
                </a:solidFill>
              </a:rPr>
              <a:t>O </a:t>
            </a:r>
            <a:r>
              <a:rPr lang="pt-BR" sz="2800" b="1" i="1" dirty="0" smtClean="0">
                <a:solidFill>
                  <a:schemeClr val="bg1"/>
                </a:solidFill>
              </a:rPr>
              <a:t>néon</a:t>
            </a:r>
            <a:r>
              <a:rPr lang="pt-BR" sz="2800" dirty="0" smtClean="0">
                <a:solidFill>
                  <a:schemeClr val="bg1"/>
                </a:solidFill>
              </a:rPr>
              <a:t> (do grego </a:t>
            </a:r>
            <a:r>
              <a:rPr lang="pt-BR" sz="2800" dirty="0" err="1" smtClean="0">
                <a:solidFill>
                  <a:schemeClr val="bg1"/>
                </a:solidFill>
              </a:rPr>
              <a:t>néos</a:t>
            </a:r>
            <a:r>
              <a:rPr lang="pt-BR" sz="2800" dirty="0" smtClean="0">
                <a:solidFill>
                  <a:schemeClr val="bg1"/>
                </a:solidFill>
              </a:rPr>
              <a:t> = novo)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;</a:t>
            </a:r>
            <a:endParaRPr lang="pt-B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pt-B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Pertence a família dos 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Gases Nobres;</a:t>
            </a:r>
            <a:endParaRPr lang="pt-BR" sz="28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r>
              <a:rPr lang="pt-B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Localizado no </a:t>
            </a:r>
            <a:r>
              <a:rPr lang="pt-BR" sz="28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2º </a:t>
            </a:r>
            <a:r>
              <a:rPr lang="pt-BR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período da tabela periódica.</a:t>
            </a:r>
          </a:p>
        </p:txBody>
      </p:sp>
      <p:sp>
        <p:nvSpPr>
          <p:cNvPr id="486" name="Seta para a direita 485"/>
          <p:cNvSpPr/>
          <p:nvPr/>
        </p:nvSpPr>
        <p:spPr>
          <a:xfrm>
            <a:off x="519951" y="3583426"/>
            <a:ext cx="233083" cy="179294"/>
          </a:xfrm>
          <a:prstGeom prst="rightArrow">
            <a:avLst/>
          </a:prstGeom>
          <a:gradFill flip="none" rotWithShape="1">
            <a:gsLst>
              <a:gs pos="0">
                <a:srgbClr val="002060"/>
              </a:gs>
              <a:gs pos="50000">
                <a:schemeClr val="bg1"/>
              </a:gs>
              <a:gs pos="100000">
                <a:srgbClr val="C00000"/>
              </a:gs>
            </a:gsLst>
            <a:lin ang="0" scaled="1"/>
            <a:tileRect/>
          </a:gradFill>
          <a:ln>
            <a:solidFill>
              <a:schemeClr val="tx1"/>
            </a:solidFill>
          </a:ln>
          <a:effectLst>
            <a:outerShdw blurRad="127000" dist="50800" dir="1560000" algn="ctr" rotWithShape="0">
              <a:schemeClr val="tx1">
                <a:alpha val="4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218" name="Picture 2" descr="Resultado de imagem para william ramsa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0" y="4167189"/>
            <a:ext cx="1793874" cy="2690811"/>
          </a:xfrm>
          <a:prstGeom prst="rect">
            <a:avLst/>
          </a:prstGeom>
          <a:noFill/>
        </p:spPr>
      </p:pic>
      <p:sp>
        <p:nvSpPr>
          <p:cNvPr id="9220" name="AutoShape 4" descr="Resultado de imagem para morris trav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222" name="AutoShape 6" descr="Resultado de imagem para morris traver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24" name="Picture 8" descr="Resultado de imagem para morris traver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22353" y="4248150"/>
            <a:ext cx="1695571" cy="2609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209611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tabel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1044" y="-876300"/>
            <a:ext cx="8766905" cy="2813812"/>
          </a:xfrm>
          <a:prstGeom prst="rect">
            <a:avLst/>
          </a:prstGeom>
        </p:spPr>
      </p:pic>
      <p:pic>
        <p:nvPicPr>
          <p:cNvPr id="8194" name="Picture 2" descr="Resultado de imagem para tabela periodica em ne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150" y="1102601"/>
            <a:ext cx="10991849" cy="57553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209611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 descr="caracteristica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1650" y="-795561"/>
            <a:ext cx="8515350" cy="2733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CAA4BA4-23C4-49A8-B207-D9498D820DAD}"/>
              </a:ext>
            </a:extLst>
          </p:cNvPr>
          <p:cNvSpPr txBox="1"/>
          <p:nvPr/>
        </p:nvSpPr>
        <p:spPr>
          <a:xfrm>
            <a:off x="9382161" y="2154029"/>
            <a:ext cx="115265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6000" dirty="0" smtClean="0">
                <a:latin typeface="Estrangelo Edessa" pitchFamily="66" charset="0"/>
                <a:cs typeface="Estrangelo Edessa" pitchFamily="66" charset="0"/>
              </a:rPr>
              <a:t>Ne</a:t>
            </a:r>
            <a:endParaRPr lang="en-US" sz="6000" dirty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F4CBC2B-D69D-43AB-8B13-85997D9D8866}"/>
              </a:ext>
            </a:extLst>
          </p:cNvPr>
          <p:cNvSpPr txBox="1"/>
          <p:nvPr/>
        </p:nvSpPr>
        <p:spPr>
          <a:xfrm>
            <a:off x="9093936" y="2454508"/>
            <a:ext cx="59332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smtClean="0"/>
              <a:t>10</a:t>
            </a:r>
            <a:endParaRPr lang="en-US" dirty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AB389046-650E-4FC9-B5E5-2693D2D11769}"/>
              </a:ext>
            </a:extLst>
          </p:cNvPr>
          <p:cNvSpPr txBox="1"/>
          <p:nvPr/>
        </p:nvSpPr>
        <p:spPr>
          <a:xfrm>
            <a:off x="8838165" y="1971454"/>
            <a:ext cx="11261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 smtClean="0"/>
              <a:t>20,1797 u</a:t>
            </a:r>
            <a:endParaRPr lang="en-US" dirty="0">
              <a:latin typeface="Estrangelo Edessa" pitchFamily="66" charset="0"/>
              <a:cs typeface="Estrangelo Edessa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7927FA1-736B-4337-82DD-53F034EEDC9C}"/>
              </a:ext>
            </a:extLst>
          </p:cNvPr>
          <p:cNvSpPr txBox="1"/>
          <p:nvPr/>
        </p:nvSpPr>
        <p:spPr>
          <a:xfrm>
            <a:off x="526724" y="1705514"/>
            <a:ext cx="8317731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Ponto de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Fusão</a:t>
            </a:r>
            <a:r>
              <a:rPr lang="en-US" sz="3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= </a:t>
            </a:r>
            <a:r>
              <a:rPr lang="pt-BR" sz="3600" dirty="0" smtClean="0">
                <a:solidFill>
                  <a:schemeClr val="bg1"/>
                </a:solidFill>
              </a:rPr>
              <a:t>–248,6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° C (</a:t>
            </a:r>
            <a:r>
              <a:rPr lang="pt-BR" sz="3600" dirty="0" smtClean="0">
                <a:solidFill>
                  <a:schemeClr val="bg1"/>
                </a:solidFill>
              </a:rPr>
              <a:t>24,56 K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);</a:t>
            </a:r>
            <a:endParaRPr lang="en-US" sz="3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Ponto de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Ebulição</a:t>
            </a:r>
            <a:r>
              <a:rPr lang="en-US" sz="3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 = 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665° </a:t>
            </a:r>
            <a:r>
              <a:rPr lang="en-US" sz="3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C 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(</a:t>
            </a:r>
            <a:r>
              <a:rPr lang="pt-BR" sz="3600" dirty="0" smtClean="0">
                <a:solidFill>
                  <a:schemeClr val="bg1"/>
                </a:solidFill>
              </a:rPr>
              <a:t>27.1 K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);</a:t>
            </a:r>
            <a:endParaRPr lang="en-US" sz="3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Densidade</a:t>
            </a:r>
            <a:r>
              <a:rPr lang="en-US" sz="3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 = </a:t>
            </a:r>
            <a:r>
              <a:rPr lang="pt-BR" sz="3600" dirty="0" smtClean="0">
                <a:solidFill>
                  <a:schemeClr val="bg1"/>
                </a:solidFill>
              </a:rPr>
              <a:t>1,20 g/ml </a:t>
            </a:r>
            <a:r>
              <a:rPr lang="en-US" sz="3600" dirty="0" smtClean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;</a:t>
            </a:r>
            <a:endParaRPr lang="en-US" sz="3600" dirty="0">
              <a:solidFill>
                <a:schemeClr val="bg1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Distribuição </a:t>
            </a:r>
            <a:r>
              <a:rPr lang="en-US" sz="3600" dirty="0" err="1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eletrônica</a:t>
            </a:r>
            <a:r>
              <a:rPr lang="en-US" sz="3600" dirty="0">
                <a:solidFill>
                  <a:schemeClr val="bg1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 = </a:t>
            </a:r>
            <a:r>
              <a:rPr lang="pt-BR" sz="3600" dirty="0" smtClean="0">
                <a:solidFill>
                  <a:schemeClr val="bg1"/>
                </a:solidFill>
              </a:rPr>
              <a:t>[He] 2s</a:t>
            </a:r>
            <a:r>
              <a:rPr lang="pt-BR" sz="3600" baseline="30000" dirty="0" smtClean="0">
                <a:solidFill>
                  <a:schemeClr val="bg1"/>
                </a:solidFill>
              </a:rPr>
              <a:t>2</a:t>
            </a:r>
            <a:r>
              <a:rPr lang="pt-BR" sz="3600" dirty="0" smtClean="0">
                <a:solidFill>
                  <a:schemeClr val="bg1"/>
                </a:solidFill>
              </a:rPr>
              <a:t>2p</a:t>
            </a:r>
            <a:r>
              <a:rPr lang="pt-BR" sz="3600" baseline="30000" dirty="0" smtClean="0">
                <a:solidFill>
                  <a:schemeClr val="bg1"/>
                </a:solidFill>
              </a:rPr>
              <a:t>6</a:t>
            </a:r>
            <a:r>
              <a:rPr lang="pt-BR" sz="36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imes New Roman" pitchFamily="18" charset="0"/>
                <a:cs typeface="Times New Roman" pitchFamily="18" charset="0"/>
              </a:rPr>
              <a:t>;</a:t>
            </a:r>
          </a:p>
          <a:p>
            <a:pPr>
              <a:buFont typeface="Arial" pitchFamily="34" charset="0"/>
              <a:buChar char="•"/>
            </a:pPr>
            <a:r>
              <a:rPr lang="pt-BR" sz="3600" dirty="0" smtClean="0">
                <a:solidFill>
                  <a:schemeClr val="bg1"/>
                </a:solidFill>
              </a:rPr>
              <a:t>Peso </a:t>
            </a:r>
            <a:r>
              <a:rPr lang="pt-BR" sz="3600" dirty="0" err="1" smtClean="0">
                <a:solidFill>
                  <a:schemeClr val="bg1"/>
                </a:solidFill>
              </a:rPr>
              <a:t>atómico</a:t>
            </a:r>
            <a:r>
              <a:rPr lang="pt-BR" sz="3600" dirty="0" smtClean="0">
                <a:solidFill>
                  <a:schemeClr val="bg1"/>
                </a:solidFill>
              </a:rPr>
              <a:t>: 20,183</a:t>
            </a:r>
            <a:endParaRPr lang="pt-BR" sz="3600" dirty="0" smtClean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endParaRPr lang="pt-BR" sz="3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endParaRPr lang="en-US" sz="2800" dirty="0">
              <a:ea typeface="+mn-lt"/>
              <a:cs typeface="+mn-lt"/>
            </a:endParaRPr>
          </a:p>
        </p:txBody>
      </p:sp>
      <p:grpSp>
        <p:nvGrpSpPr>
          <p:cNvPr id="15" name="Grupo 470"/>
          <p:cNvGrpSpPr/>
          <p:nvPr/>
        </p:nvGrpSpPr>
        <p:grpSpPr>
          <a:xfrm>
            <a:off x="-484094" y="-143432"/>
            <a:ext cx="14746927" cy="8328207"/>
            <a:chOff x="-484094" y="-143432"/>
            <a:chExt cx="14746927" cy="8328207"/>
          </a:xfrm>
        </p:grpSpPr>
        <p:sp>
          <p:nvSpPr>
            <p:cNvPr id="461" name="Triângulo retângulo 460"/>
            <p:cNvSpPr/>
            <p:nvPr/>
          </p:nvSpPr>
          <p:spPr>
            <a:xfrm rot="10800000">
              <a:off x="10793482" y="-143432"/>
              <a:ext cx="2420471" cy="6858000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>
              <a:outerShdw blurRad="304800" dist="25400" dir="12600000" sx="103000" sy="103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2" name="Triângulo retângulo 461"/>
            <p:cNvSpPr/>
            <p:nvPr/>
          </p:nvSpPr>
          <p:spPr>
            <a:xfrm rot="1628344">
              <a:off x="11842362" y="1326775"/>
              <a:ext cx="2420471" cy="6858000"/>
            </a:xfrm>
            <a:prstGeom prst="rtTriangle">
              <a:avLst/>
            </a:prstGeom>
            <a:solidFill>
              <a:srgbClr val="7030A0">
                <a:alpha val="81000"/>
              </a:srgbClr>
            </a:solidFill>
            <a:ln>
              <a:noFill/>
            </a:ln>
            <a:effectLst>
              <a:outerShdw blurRad="520700" dist="12700" dir="5400000" algn="ctr" rotWithShape="0">
                <a:schemeClr val="tx1">
                  <a:alpha val="8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7" name="Triângulo retângulo 466"/>
            <p:cNvSpPr/>
            <p:nvPr/>
          </p:nvSpPr>
          <p:spPr>
            <a:xfrm rot="20761298">
              <a:off x="-484094" y="4518212"/>
              <a:ext cx="1721224" cy="3424517"/>
            </a:xfrm>
            <a:prstGeom prst="rtTriangle">
              <a:avLst/>
            </a:prstGeom>
            <a:solidFill>
              <a:srgbClr val="FF0000">
                <a:alpha val="91000"/>
              </a:srgbClr>
            </a:solidFill>
            <a:ln>
              <a:noFill/>
            </a:ln>
            <a:effectLst>
              <a:outerShdw blurRad="2159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170" name="Picture 2" descr="Resultado de imagem para neoni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9462" y="4118606"/>
            <a:ext cx="4896506" cy="25436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32096118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Imagem 55" descr="car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580" y="-781050"/>
            <a:ext cx="9004319" cy="289001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7927FA1-736B-4337-82DD-53F034EEDC9C}"/>
              </a:ext>
            </a:extLst>
          </p:cNvPr>
          <p:cNvSpPr txBox="1"/>
          <p:nvPr/>
        </p:nvSpPr>
        <p:spPr>
          <a:xfrm>
            <a:off x="228600" y="1638300"/>
            <a:ext cx="13573685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Presente em pequena quantidade no ar atmosférico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;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Incolor, inodoro e praticamente inerte</a:t>
            </a:r>
            <a:r>
              <a:rPr lang="en-US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;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 Quinto elemento químico mais abundante por massa no Universo;</a:t>
            </a:r>
            <a:endParaRPr lang="en-US" sz="32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n-lt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</a:rPr>
              <a:t>S</a:t>
            </a:r>
            <a:r>
              <a:rPr lang="pt-BR" sz="3200" dirty="0" smtClean="0">
                <a:solidFill>
                  <a:schemeClr val="bg1"/>
                </a:solidFill>
              </a:rPr>
              <a:t>e </a:t>
            </a:r>
            <a:r>
              <a:rPr lang="pt-BR" sz="3200" dirty="0" smtClean="0">
                <a:solidFill>
                  <a:schemeClr val="bg1"/>
                </a:solidFill>
              </a:rPr>
              <a:t>encontra usualmente na forma de gás monoatômico;</a:t>
            </a:r>
          </a:p>
          <a:p>
            <a:pPr>
              <a:buFont typeface="Arial" pitchFamily="34" charset="0"/>
              <a:buChar char="•"/>
            </a:pPr>
            <a:r>
              <a:rPr lang="pt-BR" sz="3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lt"/>
                <a:cs typeface="Times New Roman" pitchFamily="18" charset="0"/>
              </a:rPr>
              <a:t>Segundo gás nobre mais leve;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ea typeface="+mn-lt"/>
              <a:cs typeface="Times New Roman" pitchFamily="18" charset="0"/>
            </a:endParaRPr>
          </a:p>
        </p:txBody>
      </p:sp>
      <p:grpSp>
        <p:nvGrpSpPr>
          <p:cNvPr id="42" name="Grupo 41"/>
          <p:cNvGrpSpPr/>
          <p:nvPr/>
        </p:nvGrpSpPr>
        <p:grpSpPr>
          <a:xfrm>
            <a:off x="-484094" y="-143432"/>
            <a:ext cx="14746927" cy="8328207"/>
            <a:chOff x="-484094" y="-143432"/>
            <a:chExt cx="14746927" cy="8328207"/>
          </a:xfrm>
        </p:grpSpPr>
        <p:sp>
          <p:nvSpPr>
            <p:cNvPr id="43" name="Triângulo retângulo 42"/>
            <p:cNvSpPr/>
            <p:nvPr/>
          </p:nvSpPr>
          <p:spPr>
            <a:xfrm rot="10800000">
              <a:off x="10793482" y="-143432"/>
              <a:ext cx="2420471" cy="6858000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>
              <a:outerShdw blurRad="304800" dist="25400" dir="12600000" sx="103000" sy="103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Triângulo retângulo 43"/>
            <p:cNvSpPr/>
            <p:nvPr/>
          </p:nvSpPr>
          <p:spPr>
            <a:xfrm rot="1628344">
              <a:off x="11842362" y="1326775"/>
              <a:ext cx="2420471" cy="6858000"/>
            </a:xfrm>
            <a:prstGeom prst="rtTriangle">
              <a:avLst/>
            </a:prstGeom>
            <a:solidFill>
              <a:srgbClr val="7030A0">
                <a:alpha val="81000"/>
              </a:srgbClr>
            </a:solidFill>
            <a:ln>
              <a:noFill/>
            </a:ln>
            <a:effectLst>
              <a:outerShdw blurRad="520700" dist="12700" dir="5400000" algn="ctr" rotWithShape="0">
                <a:schemeClr val="tx1">
                  <a:alpha val="8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Triângulo retângulo 45"/>
            <p:cNvSpPr/>
            <p:nvPr/>
          </p:nvSpPr>
          <p:spPr>
            <a:xfrm rot="20761298">
              <a:off x="-484094" y="4518212"/>
              <a:ext cx="1721224" cy="3424517"/>
            </a:xfrm>
            <a:prstGeom prst="rtTriangle">
              <a:avLst/>
            </a:prstGeom>
            <a:solidFill>
              <a:srgbClr val="FF0000">
                <a:alpha val="91000"/>
              </a:srgbClr>
            </a:solidFill>
            <a:ln>
              <a:noFill/>
            </a:ln>
            <a:effectLst>
              <a:outerShdw blurRad="2159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3074" name="Picture 2" descr="Imagem: Reprodu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67551" y="3722367"/>
            <a:ext cx="2908300" cy="3135633"/>
          </a:xfrm>
          <a:prstGeom prst="rect">
            <a:avLst/>
          </a:prstGeom>
          <a:noFill/>
        </p:spPr>
      </p:pic>
      <p:pic>
        <p:nvPicPr>
          <p:cNvPr id="3076" name="Picture 4" descr="Resultado de imagem para neoni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0699" y="4267256"/>
            <a:ext cx="4689475" cy="25907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21694852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car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44580" y="-781050"/>
            <a:ext cx="9004319" cy="2890012"/>
          </a:xfrm>
          <a:prstGeom prst="rect">
            <a:avLst/>
          </a:prstGeom>
        </p:spPr>
      </p:pic>
      <p:sp>
        <p:nvSpPr>
          <p:cNvPr id="17" name="Triângulo retângulo 16"/>
          <p:cNvSpPr/>
          <p:nvPr/>
        </p:nvSpPr>
        <p:spPr>
          <a:xfrm rot="20761298">
            <a:off x="-484094" y="4518212"/>
            <a:ext cx="1721224" cy="3424517"/>
          </a:xfrm>
          <a:prstGeom prst="rtTriangle">
            <a:avLst/>
          </a:prstGeom>
          <a:solidFill>
            <a:srgbClr val="FF0000">
              <a:alpha val="91000"/>
            </a:srgbClr>
          </a:solidFill>
          <a:ln>
            <a:noFill/>
          </a:ln>
          <a:effectLst>
            <a:outerShdw blurRad="215900" dist="50800" dir="540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2" name="Picture 2" descr="Resultado de imagem para argoni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6475" y="2400300"/>
            <a:ext cx="2171699" cy="2171699"/>
          </a:xfrm>
          <a:prstGeom prst="rect">
            <a:avLst/>
          </a:prstGeom>
          <a:noFill/>
        </p:spPr>
      </p:pic>
      <p:sp>
        <p:nvSpPr>
          <p:cNvPr id="21" name="CaixaDeTexto 20"/>
          <p:cNvSpPr txBox="1"/>
          <p:nvPr/>
        </p:nvSpPr>
        <p:spPr>
          <a:xfrm>
            <a:off x="3638550" y="4781550"/>
            <a:ext cx="1656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</a:rPr>
              <a:t>Argônio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0484" name="Picture 4" descr="Resultado de imagem para criptoni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61122" y="2419349"/>
            <a:ext cx="2095501" cy="2095501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6629400" y="4819650"/>
            <a:ext cx="1922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</a:rPr>
              <a:t>Criptônio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0486" name="Picture 6" descr="Resultado de imagem para xenoni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097963" y="2430462"/>
            <a:ext cx="2236787" cy="2236788"/>
          </a:xfrm>
          <a:prstGeom prst="rect">
            <a:avLst/>
          </a:prstGeom>
          <a:noFill/>
        </p:spPr>
      </p:pic>
      <p:sp>
        <p:nvSpPr>
          <p:cNvPr id="25" name="CaixaDeTexto 24"/>
          <p:cNvSpPr txBox="1"/>
          <p:nvPr/>
        </p:nvSpPr>
        <p:spPr>
          <a:xfrm>
            <a:off x="9315450" y="4781550"/>
            <a:ext cx="172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</a:rPr>
              <a:t>Xenônio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26" name="Picture 2" descr="Resultado de imagem para neoni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1202" y="2401067"/>
            <a:ext cx="2285233" cy="2285233"/>
          </a:xfrm>
          <a:prstGeom prst="rect">
            <a:avLst/>
          </a:prstGeom>
          <a:noFill/>
        </p:spPr>
      </p:pic>
      <p:sp>
        <p:nvSpPr>
          <p:cNvPr id="27" name="CaixaDeTexto 26"/>
          <p:cNvSpPr txBox="1"/>
          <p:nvPr/>
        </p:nvSpPr>
        <p:spPr>
          <a:xfrm>
            <a:off x="971550" y="4800600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</a:rPr>
              <a:t>Neônio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m 37" descr="aplic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25428" y="-457200"/>
            <a:ext cx="7342422" cy="2356612"/>
          </a:xfrm>
          <a:prstGeom prst="rect">
            <a:avLst/>
          </a:prstGeom>
        </p:spPr>
      </p:pic>
      <p:pic>
        <p:nvPicPr>
          <p:cNvPr id="4110" name="Picture 14" descr="Resultado de imagem para tv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4362450"/>
            <a:ext cx="3714749" cy="2495550"/>
          </a:xfrm>
          <a:prstGeom prst="rect">
            <a:avLst/>
          </a:prstGeom>
          <a:noFill/>
        </p:spPr>
      </p:pic>
      <p:pic>
        <p:nvPicPr>
          <p:cNvPr id="4098" name="Picture 2" descr="Resultado de imagem para criogenia neon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863" y="1471519"/>
            <a:ext cx="3714750" cy="2667000"/>
          </a:xfrm>
          <a:prstGeom prst="rect">
            <a:avLst/>
          </a:prstGeom>
          <a:noFill/>
        </p:spPr>
      </p:pic>
      <p:pic>
        <p:nvPicPr>
          <p:cNvPr id="4100" name="Picture 4" descr="Resultado de imagem para leitores de codigo de barr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8685" y="2649766"/>
            <a:ext cx="2564838" cy="2564838"/>
          </a:xfrm>
          <a:prstGeom prst="rect">
            <a:avLst/>
          </a:prstGeom>
          <a:noFill/>
        </p:spPr>
      </p:pic>
      <p:pic>
        <p:nvPicPr>
          <p:cNvPr id="4112" name="Picture 16" descr="Resultado de imagem para Neon open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077200" y="4143375"/>
            <a:ext cx="3751943" cy="2714625"/>
          </a:xfrm>
          <a:prstGeom prst="rect">
            <a:avLst/>
          </a:prstGeom>
          <a:noFill/>
        </p:spPr>
      </p:pic>
      <p:pic>
        <p:nvPicPr>
          <p:cNvPr id="4114" name="Picture 18" descr="Resultado de imagem para maquinas de raio x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38802" y="1495425"/>
            <a:ext cx="3810298" cy="2535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22472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5"/>
          <p:cNvGrpSpPr/>
          <p:nvPr/>
        </p:nvGrpSpPr>
        <p:grpSpPr>
          <a:xfrm>
            <a:off x="-484094" y="-143432"/>
            <a:ext cx="14746927" cy="8328207"/>
            <a:chOff x="-484094" y="-143432"/>
            <a:chExt cx="14746927" cy="8328207"/>
          </a:xfrm>
        </p:grpSpPr>
        <p:sp>
          <p:nvSpPr>
            <p:cNvPr id="7" name="Triângulo retângulo 6"/>
            <p:cNvSpPr/>
            <p:nvPr/>
          </p:nvSpPr>
          <p:spPr>
            <a:xfrm rot="10800000">
              <a:off x="10793482" y="-143432"/>
              <a:ext cx="2420471" cy="6858000"/>
            </a:xfrm>
            <a:prstGeom prst="rtTriangle">
              <a:avLst/>
            </a:prstGeom>
            <a:solidFill>
              <a:srgbClr val="FF0000"/>
            </a:solidFill>
            <a:ln>
              <a:noFill/>
            </a:ln>
            <a:effectLst>
              <a:outerShdw blurRad="304800" dist="25400" dir="12600000" sx="103000" sy="103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Triângulo retângulo 7"/>
            <p:cNvSpPr/>
            <p:nvPr/>
          </p:nvSpPr>
          <p:spPr>
            <a:xfrm rot="1628344">
              <a:off x="11842362" y="1326775"/>
              <a:ext cx="2420471" cy="6858000"/>
            </a:xfrm>
            <a:prstGeom prst="rtTriangle">
              <a:avLst/>
            </a:prstGeom>
            <a:solidFill>
              <a:srgbClr val="7030A0">
                <a:alpha val="81000"/>
              </a:srgbClr>
            </a:solidFill>
            <a:ln>
              <a:noFill/>
            </a:ln>
            <a:effectLst>
              <a:outerShdw blurRad="520700" dist="12700" dir="5400000" algn="ctr" rotWithShape="0">
                <a:schemeClr val="tx1">
                  <a:alpha val="8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Triângulo retângulo 9"/>
            <p:cNvSpPr/>
            <p:nvPr/>
          </p:nvSpPr>
          <p:spPr>
            <a:xfrm rot="20761298">
              <a:off x="-484094" y="4518212"/>
              <a:ext cx="1721224" cy="3424517"/>
            </a:xfrm>
            <a:prstGeom prst="rtTriangle">
              <a:avLst/>
            </a:prstGeom>
            <a:solidFill>
              <a:srgbClr val="FF0000">
                <a:alpha val="91000"/>
              </a:srgbClr>
            </a:solidFill>
            <a:ln>
              <a:noFill/>
            </a:ln>
            <a:effectLst>
              <a:outerShdw blurRad="215900" dist="50800" dir="5400000" algn="ctr" rotWithShape="0">
                <a:schemeClr val="tx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1" name="CaixaDeTexto 30"/>
          <p:cNvSpPr txBox="1"/>
          <p:nvPr/>
        </p:nvSpPr>
        <p:spPr>
          <a:xfrm>
            <a:off x="484094" y="2169458"/>
            <a:ext cx="110398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hlinkClick r:id="rId2"/>
              </a:rPr>
              <a:t>https://www.infoescola.com/elementos-quimicos/neonio/</a:t>
            </a:r>
            <a:endParaRPr lang="pt-BR" sz="3200" dirty="0" smtClean="0"/>
          </a:p>
          <a:p>
            <a:r>
              <a:rPr lang="pt-BR" sz="3200" dirty="0" smtClean="0">
                <a:hlinkClick r:id="rId3"/>
              </a:rPr>
              <a:t>https://mundoeducacao.bol.uol.com.br/quimica/gas-neonio.htm</a:t>
            </a:r>
            <a:endParaRPr lang="pt-BR" sz="3200" dirty="0" smtClean="0"/>
          </a:p>
          <a:p>
            <a:r>
              <a:rPr lang="pt-BR" sz="3200" dirty="0" smtClean="0">
                <a:hlinkClick r:id="rId4"/>
              </a:rPr>
              <a:t>http://www.quimlab.com.br/guiadoselementos/neonio.htm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27" name="Imagem 26" descr="refe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6400" y="-659633"/>
            <a:ext cx="8210550" cy="26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24728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510</TotalTime>
  <Words>40</Words>
  <Application>Microsoft Office PowerPoint</Application>
  <PresentationFormat>Personalizar</PresentationFormat>
  <Paragraphs>24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Calibri</vt:lpstr>
      <vt:lpstr>Times New Roman</vt:lpstr>
      <vt:lpstr>Estrangelo Edessa</vt:lpstr>
      <vt:lpstr>Calibri Light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</dc:creator>
  <cp:lastModifiedBy>jpacacio acacio</cp:lastModifiedBy>
  <cp:revision>402</cp:revision>
  <dcterms:created xsi:type="dcterms:W3CDTF">2019-11-01T01:54:55Z</dcterms:created>
  <dcterms:modified xsi:type="dcterms:W3CDTF">2019-11-22T00:05:50Z</dcterms:modified>
</cp:coreProperties>
</file>